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9" r:id="rId4"/>
    <p:sldId id="268" r:id="rId5"/>
    <p:sldId id="266" r:id="rId6"/>
    <p:sldId id="261" r:id="rId7"/>
    <p:sldId id="262" r:id="rId8"/>
    <p:sldId id="264" r:id="rId9"/>
    <p:sldId id="265" r:id="rId10"/>
    <p:sldId id="267" r:id="rId11"/>
    <p:sldId id="276" r:id="rId12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3" autoAdjust="0"/>
  </p:normalViewPr>
  <p:slideViewPr>
    <p:cSldViewPr showGuides="1">
      <p:cViewPr>
        <p:scale>
          <a:sx n="125" d="100"/>
          <a:sy n="125" d="100"/>
        </p:scale>
        <p:origin x="-1224" y="-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5202B-4815-463E-A6CB-439C41A658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5F74-B5B8-4EBB-A6D2-5325BEC420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tags" Target="../tags/tag4.xml"/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tags" Target="../tags/tag5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tags" Target="../tags/tag6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tags" Target="../tags/tag8.xml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55526"/>
            <a:ext cx="9144000" cy="2309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" name="矩形 4"/>
          <p:cNvSpPr/>
          <p:nvPr/>
        </p:nvSpPr>
        <p:spPr>
          <a:xfrm>
            <a:off x="4085659" y="1946384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广告媒体推介资料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7944" y="91556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铜仁凤凰机场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strator\Desktop\未标题-1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1" r="16920" b="6851"/>
          <a:stretch>
            <a:fillRect/>
          </a:stretch>
        </p:blipFill>
        <p:spPr bwMode="auto">
          <a:xfrm>
            <a:off x="467544" y="555526"/>
            <a:ext cx="3335830" cy="23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473199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联盟传媒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3818"/>
            <a:ext cx="9144000" cy="51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endParaRPr lang="zh-CN" altLang="en-US" sz="2400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3528" y="2787774"/>
          <a:ext cx="8496944" cy="2088232"/>
        </p:xfrm>
        <a:graphic>
          <a:graphicData uri="http://schemas.openxmlformats.org/drawingml/2006/table">
            <a:tbl>
              <a:tblPr/>
              <a:tblGrid>
                <a:gridCol w="1152128"/>
                <a:gridCol w="3165438"/>
                <a:gridCol w="845306"/>
                <a:gridCol w="3334072"/>
              </a:tblGrid>
              <a:tr h="340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媒体位置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900" dirty="0" smtClean="0">
                          <a:solidFill>
                            <a:srgbClr val="1C1C1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户外广告牌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所处区域：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出发区           </a:t>
                      </a:r>
                      <a:r>
                        <a:rPr lang="zh-CN" altLang="en-US" sz="140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到达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区       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出发、到达全覆盖</a:t>
                      </a:r>
                      <a:endParaRPr kumimoji="0" lang="zh-CN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媒体形式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广告牌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324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媒体规格（预估）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面积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385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平方米</a:t>
                      </a:r>
                      <a:endParaRPr lang="zh-CN" altLang="en-US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媒体优势：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面积大，开车出入必经之地（仅提供场地）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照明情况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媒体编号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可用档期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随时</a:t>
                      </a:r>
                      <a:endParaRPr kumimoji="0" lang="de-DE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</a:tr>
              <a:tr h="291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当前上画客户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暂无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95677" y="118228"/>
            <a:ext cx="2152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en-US" altLang="zh-CN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户外广告牌</a:t>
            </a:r>
            <a:endParaRPr lang="zh-CN" altLang="en-US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8145" y="593090"/>
            <a:ext cx="4216400" cy="1978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290" y="593090"/>
            <a:ext cx="3912870" cy="2000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3818"/>
            <a:ext cx="9144000" cy="51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endParaRPr lang="zh-CN" altLang="en-US" sz="2400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3528" y="2859782"/>
          <a:ext cx="8496944" cy="2070134"/>
        </p:xfrm>
        <a:graphic>
          <a:graphicData uri="http://schemas.openxmlformats.org/drawingml/2006/table">
            <a:tbl>
              <a:tblPr/>
              <a:tblGrid>
                <a:gridCol w="1152128"/>
                <a:gridCol w="3165438"/>
                <a:gridCol w="845306"/>
                <a:gridCol w="3334072"/>
              </a:tblGrid>
              <a:tr h="292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媒体位置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安检区正上方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所处区域：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■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出发区         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到达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区           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出发、到达全覆盖</a:t>
                      </a:r>
                      <a:endParaRPr kumimoji="0" lang="zh-CN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媒体形式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LED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彩屏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78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播出频次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ct val="60000"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时长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10s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，每天播出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媒体优势：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所有走进航站楼的旅客，及送行人群都能看见，周围无任何遮挡物，整个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出发厅只有一块动态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LED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屏，视觉冲击力极强。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媒体规格（预估）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)×3.5m(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)=31. 5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04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照明情况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8:00-23:00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04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媒体编号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GTR-12N-S001</a:t>
                      </a:r>
                      <a:endParaRPr kumimoji="0" lang="zh-CN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可用档期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随时</a:t>
                      </a:r>
                      <a:endParaRPr kumimoji="0" lang="de-DE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</a:tr>
              <a:tr h="25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当前上画客户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暂无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74209" y="11822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en-US" altLang="zh-CN" b="1" dirty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安检上方</a:t>
            </a:r>
            <a:r>
              <a:rPr lang="en-US" altLang="zh-CN" dirty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</a:t>
            </a:r>
            <a:endParaRPr lang="zh-CN" altLang="en-US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:\公司\铜仁\媒体资料\平面图\铜仁1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t="6763" r="5521" b="30930"/>
          <a:stretch>
            <a:fillRect/>
          </a:stretch>
        </p:blipFill>
        <p:spPr bwMode="auto">
          <a:xfrm>
            <a:off x="3995936" y="735077"/>
            <a:ext cx="4887006" cy="1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椭圆 18"/>
          <p:cNvSpPr/>
          <p:nvPr/>
        </p:nvSpPr>
        <p:spPr>
          <a:xfrm>
            <a:off x="6153854" y="1520641"/>
            <a:ext cx="455185" cy="15383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标注 19"/>
          <p:cNvSpPr/>
          <p:nvPr/>
        </p:nvSpPr>
        <p:spPr>
          <a:xfrm>
            <a:off x="5858425" y="735077"/>
            <a:ext cx="523021" cy="227592"/>
          </a:xfrm>
          <a:prstGeom prst="wedgeRectCallout">
            <a:avLst>
              <a:gd name="adj1" fmla="val 36626"/>
              <a:gd name="adj2" fmla="val 294093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4" b="7817"/>
          <a:stretch>
            <a:fillRect/>
          </a:stretch>
        </p:blipFill>
        <p:spPr bwMode="auto">
          <a:xfrm>
            <a:off x="361940" y="592931"/>
            <a:ext cx="3489980" cy="21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公司\铜仁\媒体资料\平面图\铜仁2层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38161" r="36626" b="18156"/>
          <a:stretch>
            <a:fillRect/>
          </a:stretch>
        </p:blipFill>
        <p:spPr bwMode="auto">
          <a:xfrm>
            <a:off x="4572002" y="682291"/>
            <a:ext cx="4359087" cy="20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5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3528" y="2859782"/>
          <a:ext cx="8496944" cy="2088232"/>
        </p:xfrm>
        <a:graphic>
          <a:graphicData uri="http://schemas.openxmlformats.org/drawingml/2006/table">
            <a:tbl>
              <a:tblPr/>
              <a:tblGrid>
                <a:gridCol w="1152128"/>
                <a:gridCol w="3165438"/>
                <a:gridCol w="845306"/>
                <a:gridCol w="3334072"/>
              </a:tblGrid>
              <a:tr h="340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媒体位置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一层值机大厅中央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所处区域：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■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出发区         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到达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区       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出发、到达全覆盖</a:t>
                      </a:r>
                      <a:endParaRPr kumimoji="0" lang="zh-CN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媒体形式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灯箱（共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块）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324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媒体规格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单幅尺寸：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8.3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)×2.7m(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)=22.41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媒体优势：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灯箱位于值机大厅中央，值机柜台上方，画幅巨大，覆盖所有办理乘机手续的旅客，视野开阔。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照明情况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8:00-23:00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媒体编号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GTR-11N-D001/D002/D003</a:t>
                      </a:r>
                      <a:endParaRPr kumimoji="0" lang="zh-CN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可用档期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随时</a:t>
                      </a:r>
                      <a:endParaRPr kumimoji="0" lang="de-DE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</a:tr>
              <a:tr h="291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当前上画客户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暂无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69589" y="118228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en-US" altLang="zh-CN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值机大厅灯箱</a:t>
            </a:r>
            <a:endParaRPr lang="zh-CN" altLang="en-US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23678" r="18910" b="20035"/>
          <a:stretch>
            <a:fillRect/>
          </a:stretch>
        </p:blipFill>
        <p:spPr bwMode="auto">
          <a:xfrm>
            <a:off x="272708" y="463554"/>
            <a:ext cx="4121760" cy="22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5396433" y="1071476"/>
            <a:ext cx="648072" cy="216024"/>
          </a:xfrm>
          <a:prstGeom prst="wedgeRoundRectCallout">
            <a:avLst>
              <a:gd name="adj1" fmla="val 50302"/>
              <a:gd name="adj2" fmla="val 2077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D001</a:t>
            </a:r>
            <a:endParaRPr lang="en-US" altLang="zh-CN" sz="1600" b="1" dirty="0" smtClean="0"/>
          </a:p>
        </p:txBody>
      </p:sp>
      <p:sp>
        <p:nvSpPr>
          <p:cNvPr id="9" name="圆角矩形标注 8"/>
          <p:cNvSpPr/>
          <p:nvPr/>
        </p:nvSpPr>
        <p:spPr>
          <a:xfrm>
            <a:off x="6300192" y="1071476"/>
            <a:ext cx="648072" cy="216024"/>
          </a:xfrm>
          <a:prstGeom prst="wedgeRoundRectCallout">
            <a:avLst>
              <a:gd name="adj1" fmla="val 13068"/>
              <a:gd name="adj2" fmla="val 2238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D002</a:t>
            </a:r>
            <a:endParaRPr lang="en-US" altLang="zh-CN" sz="1600" b="1" dirty="0" smtClean="0"/>
          </a:p>
        </p:txBody>
      </p:sp>
      <p:sp>
        <p:nvSpPr>
          <p:cNvPr id="10" name="圆角矩形标注 9"/>
          <p:cNvSpPr/>
          <p:nvPr/>
        </p:nvSpPr>
        <p:spPr>
          <a:xfrm>
            <a:off x="7236296" y="1071476"/>
            <a:ext cx="648072" cy="216024"/>
          </a:xfrm>
          <a:prstGeom prst="wedgeRoundRectCallout">
            <a:avLst>
              <a:gd name="adj1" fmla="val -44742"/>
              <a:gd name="adj2" fmla="val 21064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D003</a:t>
            </a:r>
            <a:endParaRPr lang="en-US" altLang="zh-CN" sz="16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3818"/>
            <a:ext cx="9144000" cy="51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endParaRPr lang="zh-CN" altLang="en-US" sz="2400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5536" y="2670176"/>
          <a:ext cx="8496944" cy="2341520"/>
        </p:xfrm>
        <a:graphic>
          <a:graphicData uri="http://schemas.openxmlformats.org/drawingml/2006/table">
            <a:tbl>
              <a:tblPr/>
              <a:tblGrid>
                <a:gridCol w="1152128"/>
                <a:gridCol w="3165438"/>
                <a:gridCol w="845306"/>
                <a:gridCol w="3334072"/>
              </a:tblGrid>
              <a:tr h="311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媒体位置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D002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一楼远机位候机厅，</a:t>
                      </a: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D004/006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二楼候机厅连廊隔断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所处区域：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出发区         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到达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区       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■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出发、到达全覆盖</a:t>
                      </a:r>
                      <a:endParaRPr kumimoji="0" lang="zh-CN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媒体形式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D002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单面灯箱，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D004/006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双面灯箱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66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媒体规格（预估）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D002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)×2.8m(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)=11.2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GB" altLang="en-US" sz="900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ct val="60000"/>
                        <a:buFontTx/>
                        <a:buNone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D004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)×4.5m(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</a:t>
                      </a:r>
                      <a:r>
                        <a:rPr lang="en-US" altLang="zh-CN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GB" altLang="en-US" sz="900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ct val="60000"/>
                        <a:buFontTx/>
                        <a:buNone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D006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)×2.21m(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</a:t>
                      </a:r>
                      <a:r>
                        <a:rPr lang="en-US" altLang="zh-CN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8.84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媒体优势：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D002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灯箱位于一楼远机位，覆盖所有远机位出发旅客。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D004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006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两个灯箱均为双面灯箱，位于二层候机区与到达连廊的隔断，覆盖出发、到达旅客。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照明情况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8:00-23:00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43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媒体编号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GTR-11N-D002/D004/D006</a:t>
                      </a:r>
                      <a:endParaRPr kumimoji="0" lang="zh-CN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刊例价：</a:t>
                      </a: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可用档期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随时</a:t>
                      </a:r>
                      <a:endParaRPr kumimoji="0" lang="de-DE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</a:tr>
              <a:tr h="266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当前上画客户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暂无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86847" y="118228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en-US" altLang="zh-CN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候机区灯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箱组合</a:t>
            </a:r>
            <a:r>
              <a:rPr lang="en-US" altLang="zh-CN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:\公司\铜仁\媒体资料\平面图\铜仁1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2" t="6763" r="12711" b="30930"/>
          <a:stretch>
            <a:fillRect/>
          </a:stretch>
        </p:blipFill>
        <p:spPr bwMode="auto">
          <a:xfrm>
            <a:off x="319547" y="807085"/>
            <a:ext cx="2763378" cy="17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椭圆 18"/>
          <p:cNvSpPr/>
          <p:nvPr/>
        </p:nvSpPr>
        <p:spPr>
          <a:xfrm rot="5400000">
            <a:off x="2634917" y="1405836"/>
            <a:ext cx="413328" cy="15383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标注 19"/>
          <p:cNvSpPr/>
          <p:nvPr/>
        </p:nvSpPr>
        <p:spPr>
          <a:xfrm>
            <a:off x="2156218" y="693289"/>
            <a:ext cx="608446" cy="227592"/>
          </a:xfrm>
          <a:prstGeom prst="wedgeRectCallout">
            <a:avLst>
              <a:gd name="adj1" fmla="val 52026"/>
              <a:gd name="adj2" fmla="val 220944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D002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3" descr="H:\公司\铜仁\媒体资料\平面图\铜仁2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30277" r="15397" b="18156"/>
          <a:stretch>
            <a:fillRect/>
          </a:stretch>
        </p:blipFill>
        <p:spPr bwMode="auto">
          <a:xfrm>
            <a:off x="3151299" y="641325"/>
            <a:ext cx="3681786" cy="17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7603" y="2427734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一层平面图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2681" y="2427734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层平面图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59580" y="1137076"/>
            <a:ext cx="287975" cy="15383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532668" y="1137076"/>
            <a:ext cx="287975" cy="15383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标注 15"/>
          <p:cNvSpPr/>
          <p:nvPr/>
        </p:nvSpPr>
        <p:spPr>
          <a:xfrm>
            <a:off x="3624617" y="639220"/>
            <a:ext cx="469926" cy="227592"/>
          </a:xfrm>
          <a:prstGeom prst="wedgeRectCallout">
            <a:avLst>
              <a:gd name="adj1" fmla="val 25934"/>
              <a:gd name="adj2" fmla="val 162352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D004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5297705" y="639220"/>
            <a:ext cx="469926" cy="227592"/>
          </a:xfrm>
          <a:prstGeom prst="wedgeRectCallout">
            <a:avLst>
              <a:gd name="adj1" fmla="val 25934"/>
              <a:gd name="adj2" fmla="val 162352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D006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14785" r="25134" b="29205"/>
          <a:stretch>
            <a:fillRect/>
          </a:stretch>
        </p:blipFill>
        <p:spPr bwMode="auto">
          <a:xfrm>
            <a:off x="6833085" y="487559"/>
            <a:ext cx="2130302" cy="18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27907" y="2427734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层灯箱示意图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3" t="36116" r="29823" b="40926"/>
          <a:stretch>
            <a:fillRect/>
          </a:stretch>
        </p:blipFill>
        <p:spPr bwMode="auto">
          <a:xfrm>
            <a:off x="116112" y="642167"/>
            <a:ext cx="1922751" cy="12974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755" y="158239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D002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3818"/>
            <a:ext cx="9144000" cy="51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endParaRPr lang="zh-CN" altLang="en-US" sz="2400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6846" y="118228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en-US" altLang="zh-CN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候机区灯箱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</a:t>
            </a:r>
            <a:r>
              <a:rPr lang="en-US" altLang="zh-CN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H:\公司\铜仁\媒体资料\平面图\铜仁1层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7" t="6763" r="12710" b="30930"/>
          <a:stretch>
            <a:fillRect/>
          </a:stretch>
        </p:blipFill>
        <p:spPr bwMode="auto">
          <a:xfrm>
            <a:off x="1581664" y="735077"/>
            <a:ext cx="2911825" cy="17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 rot="2199531">
            <a:off x="2874987" y="1560497"/>
            <a:ext cx="324509" cy="1646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标注 11"/>
          <p:cNvSpPr/>
          <p:nvPr/>
        </p:nvSpPr>
        <p:spPr>
          <a:xfrm>
            <a:off x="2541012" y="825539"/>
            <a:ext cx="608446" cy="227592"/>
          </a:xfrm>
          <a:prstGeom prst="wedgeRectCallout">
            <a:avLst>
              <a:gd name="adj1" fmla="val 32197"/>
              <a:gd name="adj2" fmla="val 262795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D001-B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3" descr="H:\公司\铜仁\媒体资料\平面图\铜仁2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30277" r="15397" b="18156"/>
          <a:stretch>
            <a:fillRect/>
          </a:stretch>
        </p:blipFill>
        <p:spPr bwMode="auto">
          <a:xfrm>
            <a:off x="5364088" y="615989"/>
            <a:ext cx="3681786" cy="17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49308" y="245415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一层平面图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0500" y="245415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层平面图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457482" y="1111740"/>
            <a:ext cx="287975" cy="15383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583662" y="1111740"/>
            <a:ext cx="287975" cy="15383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标注 21"/>
          <p:cNvSpPr/>
          <p:nvPr/>
        </p:nvSpPr>
        <p:spPr>
          <a:xfrm>
            <a:off x="7222519" y="613884"/>
            <a:ext cx="469926" cy="227592"/>
          </a:xfrm>
          <a:prstGeom prst="wedgeRectCallout">
            <a:avLst>
              <a:gd name="adj1" fmla="val 25934"/>
              <a:gd name="adj2" fmla="val 162352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D005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8348699" y="613884"/>
            <a:ext cx="469926" cy="227592"/>
          </a:xfrm>
          <a:prstGeom prst="wedgeRectCallout">
            <a:avLst>
              <a:gd name="adj1" fmla="val 25934"/>
              <a:gd name="adj2" fmla="val 162352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D009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" name="Group 5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23528" y="2787774"/>
          <a:ext cx="8496944" cy="2243578"/>
        </p:xfrm>
        <a:graphic>
          <a:graphicData uri="http://schemas.openxmlformats.org/drawingml/2006/table">
            <a:tbl>
              <a:tblPr/>
              <a:tblGrid>
                <a:gridCol w="1152128"/>
                <a:gridCol w="3240360"/>
                <a:gridCol w="770384"/>
                <a:gridCol w="3334072"/>
              </a:tblGrid>
              <a:tr h="340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媒体位置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D001B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一楼远机位候机厅，</a:t>
                      </a: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D005/009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二楼候机厅连廊隔断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所处区域：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出发区         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到达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区       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■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出发、到达全覆盖</a:t>
                      </a:r>
                      <a:endParaRPr kumimoji="0" lang="zh-CN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媒体形式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D001-B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单面灯箱，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D005/009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双面灯箱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324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媒体规格（预估）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D001B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3.7m(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)×4.9m(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)=18.13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GB" altLang="en-US" sz="900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ct val="60000"/>
                        <a:buFontTx/>
                        <a:buNone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D004/006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)×2.21m(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</a:t>
                      </a:r>
                      <a:r>
                        <a:rPr lang="en-US" altLang="zh-CN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8.84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媒体优势：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D001B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灯箱位于一楼远机位，覆盖所有远机位出发旅客。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D005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009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两个灯箱均为双面灯箱，位于二层候机区与到达连廊的隔断，覆盖出发、到达旅客。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照明情况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8:00-23:00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媒体编号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GTR-12N-D001B/D005/D009</a:t>
                      </a:r>
                      <a:endParaRPr kumimoji="0" lang="zh-CN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可用档期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随时</a:t>
                      </a:r>
                      <a:endParaRPr kumimoji="0" lang="de-DE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</a:tr>
              <a:tr h="291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当前上画客户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暂无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/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1026" name="Picture 2" descr="G:\公司\铜仁\铜仁机场灯箱实拍\微信图片_20181015125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0" y="530508"/>
            <a:ext cx="1570463" cy="20939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7240" y="221562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D001-B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705365"/>
            <a:ext cx="2170037" cy="16275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13689" y="198639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D005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公司\铜仁\媒体资料\平面图\铜仁2层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9280" r="15397" b="18156"/>
          <a:stretch>
            <a:fillRect/>
          </a:stretch>
        </p:blipFill>
        <p:spPr bwMode="auto">
          <a:xfrm>
            <a:off x="4569916" y="411510"/>
            <a:ext cx="3681786" cy="24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3818"/>
            <a:ext cx="9144000" cy="51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endParaRPr lang="zh-CN" altLang="en-US" sz="2400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3528" y="2859782"/>
          <a:ext cx="8496944" cy="2088232"/>
        </p:xfrm>
        <a:graphic>
          <a:graphicData uri="http://schemas.openxmlformats.org/drawingml/2006/table">
            <a:tbl>
              <a:tblPr/>
              <a:tblGrid>
                <a:gridCol w="1152128"/>
                <a:gridCol w="3165438"/>
                <a:gridCol w="845306"/>
                <a:gridCol w="3334072"/>
              </a:tblGrid>
              <a:tr h="340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媒体位置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二层候机厅中央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所处区域：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■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出发区         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到达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区       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出发、到达全覆盖</a:t>
                      </a:r>
                      <a:endParaRPr kumimoji="0" lang="zh-CN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媒体形式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灯箱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324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媒体规格（预估）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7.04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)×3.2m(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)=22.528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媒体优势：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灯箱位于二层候机厅中央，画幅巨大，为整个候机区最宽的灯箱，且正对座位前方区域，视野开阔。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照明情况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8:00-23:00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媒体编号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GTR-12N-D007</a:t>
                      </a:r>
                      <a:endParaRPr kumimoji="0" lang="zh-CN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可用档期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随时</a:t>
                      </a:r>
                      <a:endParaRPr kumimoji="0" lang="de-DE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</a:tr>
              <a:tr h="291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当前上画客户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暂无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54172" y="11822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en-US" altLang="zh-CN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二层候机厅灯箱</a:t>
            </a:r>
            <a:endParaRPr lang="zh-CN" altLang="en-US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5400000">
            <a:off x="7180203" y="1829719"/>
            <a:ext cx="397964" cy="15383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标注 19"/>
          <p:cNvSpPr/>
          <p:nvPr/>
        </p:nvSpPr>
        <p:spPr>
          <a:xfrm>
            <a:off x="7136471" y="852542"/>
            <a:ext cx="485428" cy="227592"/>
          </a:xfrm>
          <a:prstGeom prst="wedgeRectCallout">
            <a:avLst>
              <a:gd name="adj1" fmla="val 4422"/>
              <a:gd name="adj2" fmla="val 304768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D007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558328"/>
            <a:ext cx="2972594" cy="22294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公司\铜仁\媒体资料\平面图\铜仁2层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9280" r="15397" b="18156"/>
          <a:stretch>
            <a:fillRect/>
          </a:stretch>
        </p:blipFill>
        <p:spPr bwMode="auto">
          <a:xfrm>
            <a:off x="5067828" y="411510"/>
            <a:ext cx="3681786" cy="24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3818"/>
            <a:ext cx="9144000" cy="51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endParaRPr lang="zh-CN" altLang="en-US" sz="2400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3528" y="2787774"/>
          <a:ext cx="8496944" cy="2088232"/>
        </p:xfrm>
        <a:graphic>
          <a:graphicData uri="http://schemas.openxmlformats.org/drawingml/2006/table">
            <a:tbl>
              <a:tblPr/>
              <a:tblGrid>
                <a:gridCol w="1152128"/>
                <a:gridCol w="3165438"/>
                <a:gridCol w="845306"/>
                <a:gridCol w="3334072"/>
              </a:tblGrid>
              <a:tr h="340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媒体位置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登机廊桥伸缩桥外（共</a:t>
                      </a: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座）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所处区域：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出发区         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到达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区       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■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出发、到达全覆盖</a:t>
                      </a:r>
                      <a:endParaRPr kumimoji="0" lang="zh-CN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媒体形式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单透贴膜（每个廊桥左右两侧）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324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媒体规格（预估）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单幅：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5.8m(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)×2.2m(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)=12.76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媒体优势：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画面裱装在外廊桥，无任何遮挡物，覆盖机坪、航站楼区域。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照明情况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媒体编号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GTR-201-QW001-003</a:t>
                      </a:r>
                      <a:endParaRPr kumimoji="0" lang="zh-CN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可用档期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随时</a:t>
                      </a:r>
                      <a:endParaRPr kumimoji="0" lang="de-DE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</a:tr>
              <a:tr h="291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当前上画客户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暂无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85006" y="118228"/>
            <a:ext cx="217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en-US" altLang="zh-CN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外廊桥贴膜</a:t>
            </a:r>
            <a:endParaRPr lang="zh-CN" altLang="en-US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2844637">
            <a:off x="5861256" y="567639"/>
            <a:ext cx="403760" cy="15857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2844637">
            <a:off x="7013383" y="567639"/>
            <a:ext cx="403760" cy="15857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2844637">
            <a:off x="8165512" y="567639"/>
            <a:ext cx="403760" cy="15857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标注 20"/>
          <p:cNvSpPr/>
          <p:nvPr/>
        </p:nvSpPr>
        <p:spPr>
          <a:xfrm>
            <a:off x="5421938" y="1059582"/>
            <a:ext cx="616542" cy="227592"/>
          </a:xfrm>
          <a:prstGeom prst="wedgeRectCallout">
            <a:avLst>
              <a:gd name="adj1" fmla="val 49467"/>
              <a:gd name="adj2" fmla="val -198902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外廊桥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3941" y="253365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示意图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5" name="Picture 5" descr="C:\Users\Administrator\Desktop\未标题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4958"/>
            <a:ext cx="3768940" cy="188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1763688" y="1561480"/>
            <a:ext cx="660334" cy="3751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236947" y="1740211"/>
            <a:ext cx="496119" cy="3100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公司\铜仁\媒体资料\平面图\铜仁2层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9280" r="15397" b="18156"/>
          <a:stretch>
            <a:fillRect/>
          </a:stretch>
        </p:blipFill>
        <p:spPr bwMode="auto">
          <a:xfrm>
            <a:off x="5067828" y="411510"/>
            <a:ext cx="3681786" cy="24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3818"/>
            <a:ext cx="9144000" cy="51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endParaRPr lang="zh-CN" altLang="en-US" sz="2400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3528" y="2787774"/>
          <a:ext cx="8496944" cy="2088232"/>
        </p:xfrm>
        <a:graphic>
          <a:graphicData uri="http://schemas.openxmlformats.org/drawingml/2006/table">
            <a:tbl>
              <a:tblPr/>
              <a:tblGrid>
                <a:gridCol w="1152128"/>
                <a:gridCol w="3165438"/>
                <a:gridCol w="845306"/>
                <a:gridCol w="3334072"/>
              </a:tblGrid>
              <a:tr h="340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媒体位置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登机</a:t>
                      </a:r>
                      <a:r>
                        <a:rPr kumimoji="0" lang="zh-CN" altLang="en-US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廊桥内侧（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共</a:t>
                      </a: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座）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所处区域：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出发区          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到达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区       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■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出发、到达全覆盖</a:t>
                      </a:r>
                      <a:endParaRPr kumimoji="0" lang="zh-CN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媒体形式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高精度写真喷绘（每个廊桥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幅，共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幅画面）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324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媒体规格（预估）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单幅：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)×1.2m(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)=3.72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媒体优势：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内廊桥贴画安装在廊桥内部左右两侧，覆盖左右上下机旅客，视距极近，画面数量多。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照明情况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18:00-23:00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媒体编号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GTR-201-Q001-003</a:t>
                      </a:r>
                      <a:endParaRPr kumimoji="0" lang="zh-CN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可用档期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随时</a:t>
                      </a:r>
                      <a:endParaRPr kumimoji="0" lang="de-DE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</a:tr>
              <a:tr h="291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当前上画客户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暂无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85005" y="118228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en-US" altLang="zh-CN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内廊桥贴膜</a:t>
            </a:r>
            <a:endParaRPr lang="zh-CN" altLang="en-US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5400000">
            <a:off x="5995848" y="1187287"/>
            <a:ext cx="592139" cy="1605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标注 20"/>
          <p:cNvSpPr/>
          <p:nvPr/>
        </p:nvSpPr>
        <p:spPr>
          <a:xfrm>
            <a:off x="5350727" y="1059582"/>
            <a:ext cx="616542" cy="227592"/>
          </a:xfrm>
          <a:prstGeom prst="wedgeRectCallout">
            <a:avLst>
              <a:gd name="adj1" fmla="val 76335"/>
              <a:gd name="adj2" fmla="val 13629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内廊桥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rot="5400000">
            <a:off x="7154712" y="1187288"/>
            <a:ext cx="592139" cy="1605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5400000">
            <a:off x="8299444" y="1187289"/>
            <a:ext cx="592139" cy="1605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4"/>
          <a:stretch>
            <a:fillRect/>
          </a:stretch>
        </p:blipFill>
        <p:spPr bwMode="auto">
          <a:xfrm>
            <a:off x="919698" y="531507"/>
            <a:ext cx="3096344" cy="200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63941" y="253365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示意图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589446" y="670560"/>
            <a:ext cx="4118923" cy="1927029"/>
            <a:chOff x="4589446" y="670560"/>
            <a:chExt cx="4118923" cy="1927029"/>
          </a:xfrm>
        </p:grpSpPr>
        <p:pic>
          <p:nvPicPr>
            <p:cNvPr id="14" name="Picture 2" descr="H:\公司\铜仁\媒体资料\平面图\铜仁1层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0" t="4606" r="37552" b="30929"/>
            <a:stretch>
              <a:fillRect/>
            </a:stretch>
          </p:blipFill>
          <p:spPr bwMode="auto">
            <a:xfrm>
              <a:off x="4589446" y="670560"/>
              <a:ext cx="4118923" cy="192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:\公司\铜仁\媒体资料\平面图\铜仁1层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4" t="33934" r="73387" b="63162"/>
            <a:stretch>
              <a:fillRect/>
            </a:stretch>
          </p:blipFill>
          <p:spPr bwMode="auto">
            <a:xfrm>
              <a:off x="5561241" y="1415625"/>
              <a:ext cx="360901" cy="86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3818"/>
            <a:ext cx="9144000" cy="51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endParaRPr lang="zh-CN" altLang="en-US" sz="2400" dirty="0" smtClean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23528" y="2787774"/>
          <a:ext cx="8496944" cy="2088232"/>
        </p:xfrm>
        <a:graphic>
          <a:graphicData uri="http://schemas.openxmlformats.org/drawingml/2006/table">
            <a:tbl>
              <a:tblPr/>
              <a:tblGrid>
                <a:gridCol w="1152128"/>
                <a:gridCol w="3165438"/>
                <a:gridCol w="845306"/>
                <a:gridCol w="3334072"/>
              </a:tblGrid>
              <a:tr h="340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媒体位置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行李大厅侧墙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所处区域：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出发区     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■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到达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区       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出发、到达全覆盖</a:t>
                      </a:r>
                      <a:endParaRPr kumimoji="0" lang="zh-CN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媒体形式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灯箱</a:t>
                      </a: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324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媒体规格（预估）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单幅：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7.7m(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)×2m(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)=15.4</a:t>
                      </a:r>
                      <a:r>
                        <a:rPr lang="en-GB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GB" altLang="en-US" sz="9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媒体优势：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buClr>
                          <a:srgbClr val="3333CC"/>
                        </a:buClr>
                        <a:buSzPct val="60000"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灯箱位于到达行李大厅侧墙，覆盖所有到达旅客，且等待行李滞留时间长。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照明情况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8:00-23:00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媒体编号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可用档期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随时</a:t>
                      </a:r>
                      <a:endParaRPr kumimoji="0" lang="de-DE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</a:tr>
              <a:tr h="291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当前上画客户</a:t>
                      </a: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暂无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69589" y="118228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en-US" altLang="zh-CN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行李大厅灯箱</a:t>
            </a:r>
            <a:endParaRPr lang="zh-CN" altLang="en-US" dirty="0">
              <a:solidFill>
                <a:srgbClr val="1C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" b="7284"/>
          <a:stretch>
            <a:fillRect/>
          </a:stretch>
        </p:blipFill>
        <p:spPr bwMode="auto">
          <a:xfrm>
            <a:off x="827584" y="538915"/>
            <a:ext cx="3229744" cy="217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57049" y="1790710"/>
            <a:ext cx="432048" cy="4571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179140" y="1557314"/>
            <a:ext cx="864096" cy="5125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cf30d50b-1dea-41f6-a5cd-75c095e13967}"/>
</p:tagLst>
</file>

<file path=ppt/tags/tag10.xml><?xml version="1.0" encoding="utf-8"?>
<p:tagLst xmlns:p="http://schemas.openxmlformats.org/presentationml/2006/main">
  <p:tag name="KSO_WM_UNIT_PLACING_PICTURE_USER_VIEWPORT" val="{&quot;height&quot;:16200,&quot;width&quot;:28800}"/>
</p:tagLst>
</file>

<file path=ppt/tags/tag11.xml><?xml version="1.0" encoding="utf-8"?>
<p:tagLst xmlns:p="http://schemas.openxmlformats.org/presentationml/2006/main">
  <p:tag name="KSO_WPP_MARK_KEY" val="3364ebd5-5da1-4d37-b384-1f695d8678c7"/>
  <p:tag name="COMMONDATA" val="eyJoZGlkIjoiM2E4YTdlOTQyZDUzOGEyNTU5YWNjMmU1Y2RlZjcxZTgifQ=="/>
</p:tagLst>
</file>

<file path=ppt/tags/tag2.xml><?xml version="1.0" encoding="utf-8"?>
<p:tagLst xmlns:p="http://schemas.openxmlformats.org/presentationml/2006/main">
  <p:tag name="KSO_WM_UNIT_TABLE_BEAUTIFY" val="smartTable{31e56518-3e1f-4ad8-8e90-e3edceedb082}"/>
</p:tagLst>
</file>

<file path=ppt/tags/tag3.xml><?xml version="1.0" encoding="utf-8"?>
<p:tagLst xmlns:p="http://schemas.openxmlformats.org/presentationml/2006/main">
  <p:tag name="KSO_WM_UNIT_TABLE_BEAUTIFY" val="smartTable{0e6e92e8-cc40-43c8-a81a-4af18ed4a53e}"/>
</p:tagLst>
</file>

<file path=ppt/tags/tag4.xml><?xml version="1.0" encoding="utf-8"?>
<p:tagLst xmlns:p="http://schemas.openxmlformats.org/presentationml/2006/main">
  <p:tag name="KSO_WM_UNIT_TABLE_BEAUTIFY" val="smartTable{77f2ba59-f62b-41e2-9baa-3d9400a3569b}"/>
</p:tagLst>
</file>

<file path=ppt/tags/tag5.xml><?xml version="1.0" encoding="utf-8"?>
<p:tagLst xmlns:p="http://schemas.openxmlformats.org/presentationml/2006/main">
  <p:tag name="KSO_WM_UNIT_TABLE_BEAUTIFY" val="smartTable{baeecf10-7488-474b-b0a3-e4f4f713bcc9}"/>
</p:tagLst>
</file>

<file path=ppt/tags/tag6.xml><?xml version="1.0" encoding="utf-8"?>
<p:tagLst xmlns:p="http://schemas.openxmlformats.org/presentationml/2006/main">
  <p:tag name="KSO_WM_UNIT_TABLE_BEAUTIFY" val="smartTable{a857846c-5d67-433f-ae00-a77106078bc2}"/>
</p:tagLst>
</file>

<file path=ppt/tags/tag7.xml><?xml version="1.0" encoding="utf-8"?>
<p:tagLst xmlns:p="http://schemas.openxmlformats.org/presentationml/2006/main">
  <p:tag name="KSO_WM_UNIT_TABLE_BEAUTIFY" val="smartTable{63b8fe20-f28e-494e-83f3-73534e393f3a}"/>
</p:tagLst>
</file>

<file path=ppt/tags/tag8.xml><?xml version="1.0" encoding="utf-8"?>
<p:tagLst xmlns:p="http://schemas.openxmlformats.org/presentationml/2006/main">
  <p:tag name="KSO_WM_UNIT_TABLE_BEAUTIFY" val="smartTable{0997bc36-b9f4-450b-9636-24cb8e9b88ce}"/>
</p:tagLst>
</file>

<file path=ppt/tags/tag9.xml><?xml version="1.0" encoding="utf-8"?>
<p:tagLst xmlns:p="http://schemas.openxmlformats.org/presentationml/2006/main">
  <p:tag name="KSO_WM_UNIT_TABLE_BEAUTIFY" val="smartTable{f4eeaab0-e23a-4008-bf29-12777358d7e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3079</Words>
  <Application>WPS 演示</Application>
  <PresentationFormat>全屏显示(16:9)</PresentationFormat>
  <Paragraphs>492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Emp'ty</cp:lastModifiedBy>
  <cp:revision>40</cp:revision>
  <dcterms:created xsi:type="dcterms:W3CDTF">2018-07-26T02:31:00Z</dcterms:created>
  <dcterms:modified xsi:type="dcterms:W3CDTF">2025-06-24T08:16:18Z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26FF8FC8C0EB4537916D715263279839_13</vt:lpwstr>
  </property>
  <property fmtid="{D5CDD505-2E9C-101B-9397-08002B2CF9AE}" pid="3" name="KSOProductBuildVer">
    <vt:lpwstr>2052-12.1.0.21541</vt:lpwstr>
  </property>
</Properties>
</file>